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99300" cy="102346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EDF6"/>
    <a:srgbClr val="EFD2D1"/>
    <a:srgbClr val="FFFFFF"/>
    <a:srgbClr val="EBFFEB"/>
    <a:srgbClr val="FFFFCC"/>
    <a:srgbClr val="EFF2F7"/>
    <a:srgbClr val="EE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86" autoAdjust="0"/>
    <p:restoredTop sz="97306" autoAdjust="0"/>
  </p:normalViewPr>
  <p:slideViewPr>
    <p:cSldViewPr>
      <p:cViewPr>
        <p:scale>
          <a:sx n="100" d="100"/>
          <a:sy n="100" d="100"/>
        </p:scale>
        <p:origin x="-1872" y="-7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820F5-6A3A-754F-8852-DAC39EBC7E34}" type="doc">
      <dgm:prSet loTypeId="urn:microsoft.com/office/officeart/2005/8/layout/matrix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E5F7C2-2C66-3F4E-8BF1-8DB13BDCA906}">
      <dgm:prSet phldrT="[Text]"/>
      <dgm:spPr/>
      <dgm:t>
        <a:bodyPr/>
        <a:lstStyle/>
        <a:p>
          <a:r>
            <a:rPr lang="en-US" dirty="0" smtClean="0"/>
            <a:t>Allocative</a:t>
          </a:r>
          <a:endParaRPr lang="en-US" dirty="0"/>
        </a:p>
      </dgm:t>
    </dgm:pt>
    <dgm:pt modelId="{B8C9B99D-1105-9A49-953C-1264575188E8}" type="parTrans" cxnId="{63BABECE-87E2-9F42-8540-1092D0861AD6}">
      <dgm:prSet/>
      <dgm:spPr/>
      <dgm:t>
        <a:bodyPr/>
        <a:lstStyle/>
        <a:p>
          <a:endParaRPr lang="en-US"/>
        </a:p>
      </dgm:t>
    </dgm:pt>
    <dgm:pt modelId="{49D0B857-CC6E-5C4B-9AA2-395AA5490636}" type="sibTrans" cxnId="{63BABECE-87E2-9F42-8540-1092D0861AD6}">
      <dgm:prSet/>
      <dgm:spPr/>
      <dgm:t>
        <a:bodyPr/>
        <a:lstStyle/>
        <a:p>
          <a:endParaRPr lang="en-US"/>
        </a:p>
      </dgm:t>
    </dgm:pt>
    <dgm:pt modelId="{9D6E6279-A3D2-7944-BDD8-323DE4BDCD7D}">
      <dgm:prSet phldrT="[Text]"/>
      <dgm:spPr/>
      <dgm:t>
        <a:bodyPr/>
        <a:lstStyle/>
        <a:p>
          <a:r>
            <a:rPr lang="en-US" dirty="0" smtClean="0"/>
            <a:t>Productive</a:t>
          </a:r>
          <a:endParaRPr lang="en-US" dirty="0"/>
        </a:p>
      </dgm:t>
    </dgm:pt>
    <dgm:pt modelId="{E0CAA835-792D-D746-97EE-C2B8FEEAD3EC}" type="parTrans" cxnId="{4179373D-1614-CB41-9F6F-0BDBFCA1F736}">
      <dgm:prSet/>
      <dgm:spPr/>
      <dgm:t>
        <a:bodyPr/>
        <a:lstStyle/>
        <a:p>
          <a:endParaRPr lang="en-US"/>
        </a:p>
      </dgm:t>
    </dgm:pt>
    <dgm:pt modelId="{B666982C-2A32-134C-9BF6-554C75CF1EDE}" type="sibTrans" cxnId="{4179373D-1614-CB41-9F6F-0BDBFCA1F736}">
      <dgm:prSet/>
      <dgm:spPr/>
      <dgm:t>
        <a:bodyPr/>
        <a:lstStyle/>
        <a:p>
          <a:endParaRPr lang="en-US"/>
        </a:p>
      </dgm:t>
    </dgm:pt>
    <dgm:pt modelId="{9B3C9A8B-16AE-E142-85ED-45300BA90AFF}">
      <dgm:prSet phldrT="[Text]"/>
      <dgm:spPr/>
      <dgm:t>
        <a:bodyPr/>
        <a:lstStyle/>
        <a:p>
          <a:r>
            <a:rPr lang="en-US" dirty="0" smtClean="0"/>
            <a:t>Dynamic</a:t>
          </a:r>
          <a:endParaRPr lang="en-US" dirty="0"/>
        </a:p>
      </dgm:t>
    </dgm:pt>
    <dgm:pt modelId="{61C5BDDC-EF76-BF4B-A9FA-FAD12E08A5DD}" type="parTrans" cxnId="{CCB8264F-594D-AD48-9AC0-770764A5FAAB}">
      <dgm:prSet/>
      <dgm:spPr/>
      <dgm:t>
        <a:bodyPr/>
        <a:lstStyle/>
        <a:p>
          <a:endParaRPr lang="en-US"/>
        </a:p>
      </dgm:t>
    </dgm:pt>
    <dgm:pt modelId="{FC018DB4-2C87-8C4D-948B-C962BAA0E508}" type="sibTrans" cxnId="{CCB8264F-594D-AD48-9AC0-770764A5FAAB}">
      <dgm:prSet/>
      <dgm:spPr/>
      <dgm:t>
        <a:bodyPr/>
        <a:lstStyle/>
        <a:p>
          <a:endParaRPr lang="en-US"/>
        </a:p>
      </dgm:t>
    </dgm:pt>
    <dgm:pt modelId="{7A0CC508-0DA3-4245-AE70-11F15D2673E2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2473FBC9-81AE-F848-BF55-9B2FEE62D61C}" type="parTrans" cxnId="{9DF760B1-C4A5-9D4E-9CF2-7648464C3FC4}">
      <dgm:prSet/>
      <dgm:spPr/>
      <dgm:t>
        <a:bodyPr/>
        <a:lstStyle/>
        <a:p>
          <a:endParaRPr lang="en-US"/>
        </a:p>
      </dgm:t>
    </dgm:pt>
    <dgm:pt modelId="{3D73AA15-5515-4D4E-9720-EDFF46726D32}" type="sibTrans" cxnId="{9DF760B1-C4A5-9D4E-9CF2-7648464C3FC4}">
      <dgm:prSet/>
      <dgm:spPr/>
      <dgm:t>
        <a:bodyPr/>
        <a:lstStyle/>
        <a:p>
          <a:endParaRPr lang="en-US"/>
        </a:p>
      </dgm:t>
    </dgm:pt>
    <dgm:pt modelId="{F161A25A-3FA4-5048-B951-32AC49959C59}" type="pres">
      <dgm:prSet presAssocID="{174820F5-6A3A-754F-8852-DAC39EBC7E3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52ADB-30F7-E44D-AC9A-F0D15D66B3BF}" type="pres">
      <dgm:prSet presAssocID="{174820F5-6A3A-754F-8852-DAC39EBC7E34}" presName="diamond" presStyleLbl="bgShp" presStyleIdx="0" presStyleCnt="1"/>
      <dgm:spPr/>
      <dgm:t>
        <a:bodyPr/>
        <a:lstStyle/>
        <a:p>
          <a:endParaRPr lang="en-US"/>
        </a:p>
      </dgm:t>
    </dgm:pt>
    <dgm:pt modelId="{BD3A98B2-C6DB-D240-AC71-BC367C81592D}" type="pres">
      <dgm:prSet presAssocID="{174820F5-6A3A-754F-8852-DAC39EBC7E3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29EC-9E3B-BE4C-A7C2-522F32F28E4D}" type="pres">
      <dgm:prSet presAssocID="{174820F5-6A3A-754F-8852-DAC39EBC7E3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FE786-76AF-E849-B058-EB0D199F5008}" type="pres">
      <dgm:prSet presAssocID="{174820F5-6A3A-754F-8852-DAC39EBC7E3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9E9B1-F2A7-C94E-B872-36C92F2C26B6}" type="pres">
      <dgm:prSet presAssocID="{174820F5-6A3A-754F-8852-DAC39EBC7E3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9373D-1614-CB41-9F6F-0BDBFCA1F736}" srcId="{174820F5-6A3A-754F-8852-DAC39EBC7E34}" destId="{9D6E6279-A3D2-7944-BDD8-323DE4BDCD7D}" srcOrd="1" destOrd="0" parTransId="{E0CAA835-792D-D746-97EE-C2B8FEEAD3EC}" sibTransId="{B666982C-2A32-134C-9BF6-554C75CF1EDE}"/>
    <dgm:cxn modelId="{CCB8264F-594D-AD48-9AC0-770764A5FAAB}" srcId="{174820F5-6A3A-754F-8852-DAC39EBC7E34}" destId="{9B3C9A8B-16AE-E142-85ED-45300BA90AFF}" srcOrd="2" destOrd="0" parTransId="{61C5BDDC-EF76-BF4B-A9FA-FAD12E08A5DD}" sibTransId="{FC018DB4-2C87-8C4D-948B-C962BAA0E508}"/>
    <dgm:cxn modelId="{D18BF69C-88F8-A146-9FDB-832F3C8D87BA}" type="presOf" srcId="{9D6E6279-A3D2-7944-BDD8-323DE4BDCD7D}" destId="{AAC829EC-9E3B-BE4C-A7C2-522F32F28E4D}" srcOrd="0" destOrd="0" presId="urn:microsoft.com/office/officeart/2005/8/layout/matrix3"/>
    <dgm:cxn modelId="{C8535A02-56AA-1548-BC94-26A207678E3D}" type="presOf" srcId="{9CE5F7C2-2C66-3F4E-8BF1-8DB13BDCA906}" destId="{BD3A98B2-C6DB-D240-AC71-BC367C81592D}" srcOrd="0" destOrd="0" presId="urn:microsoft.com/office/officeart/2005/8/layout/matrix3"/>
    <dgm:cxn modelId="{3F67CD59-8431-C348-AF6E-B9511C8598DD}" type="presOf" srcId="{174820F5-6A3A-754F-8852-DAC39EBC7E34}" destId="{F161A25A-3FA4-5048-B951-32AC49959C59}" srcOrd="0" destOrd="0" presId="urn:microsoft.com/office/officeart/2005/8/layout/matrix3"/>
    <dgm:cxn modelId="{9DF760B1-C4A5-9D4E-9CF2-7648464C3FC4}" srcId="{174820F5-6A3A-754F-8852-DAC39EBC7E34}" destId="{7A0CC508-0DA3-4245-AE70-11F15D2673E2}" srcOrd="3" destOrd="0" parTransId="{2473FBC9-81AE-F848-BF55-9B2FEE62D61C}" sibTransId="{3D73AA15-5515-4D4E-9720-EDFF46726D32}"/>
    <dgm:cxn modelId="{23585A7F-4D1F-C046-9B16-823579C1DB41}" type="presOf" srcId="{9B3C9A8B-16AE-E142-85ED-45300BA90AFF}" destId="{D83FE786-76AF-E849-B058-EB0D199F5008}" srcOrd="0" destOrd="0" presId="urn:microsoft.com/office/officeart/2005/8/layout/matrix3"/>
    <dgm:cxn modelId="{669B39A7-D300-1C43-94BF-1AF070970120}" type="presOf" srcId="{7A0CC508-0DA3-4245-AE70-11F15D2673E2}" destId="{4379E9B1-F2A7-C94E-B872-36C92F2C26B6}" srcOrd="0" destOrd="0" presId="urn:microsoft.com/office/officeart/2005/8/layout/matrix3"/>
    <dgm:cxn modelId="{63BABECE-87E2-9F42-8540-1092D0861AD6}" srcId="{174820F5-6A3A-754F-8852-DAC39EBC7E34}" destId="{9CE5F7C2-2C66-3F4E-8BF1-8DB13BDCA906}" srcOrd="0" destOrd="0" parTransId="{B8C9B99D-1105-9A49-953C-1264575188E8}" sibTransId="{49D0B857-CC6E-5C4B-9AA2-395AA5490636}"/>
    <dgm:cxn modelId="{09AE4BAA-681D-E543-AA59-B1728DC429BA}" type="presParOf" srcId="{F161A25A-3FA4-5048-B951-32AC49959C59}" destId="{27E52ADB-30F7-E44D-AC9A-F0D15D66B3BF}" srcOrd="0" destOrd="0" presId="urn:microsoft.com/office/officeart/2005/8/layout/matrix3"/>
    <dgm:cxn modelId="{202DB30B-6A7C-504C-AC7F-0DEF2FF3A93C}" type="presParOf" srcId="{F161A25A-3FA4-5048-B951-32AC49959C59}" destId="{BD3A98B2-C6DB-D240-AC71-BC367C81592D}" srcOrd="1" destOrd="0" presId="urn:microsoft.com/office/officeart/2005/8/layout/matrix3"/>
    <dgm:cxn modelId="{ED9D61C5-5C3F-DE48-97BC-90380CF691E7}" type="presParOf" srcId="{F161A25A-3FA4-5048-B951-32AC49959C59}" destId="{AAC829EC-9E3B-BE4C-A7C2-522F32F28E4D}" srcOrd="2" destOrd="0" presId="urn:microsoft.com/office/officeart/2005/8/layout/matrix3"/>
    <dgm:cxn modelId="{95AA8394-C878-6A49-8DB5-1E4641E419A9}" type="presParOf" srcId="{F161A25A-3FA4-5048-B951-32AC49959C59}" destId="{D83FE786-76AF-E849-B058-EB0D199F5008}" srcOrd="3" destOrd="0" presId="urn:microsoft.com/office/officeart/2005/8/layout/matrix3"/>
    <dgm:cxn modelId="{C41B67A5-C062-F243-B671-C0FE77F71B0F}" type="presParOf" srcId="{F161A25A-3FA4-5048-B951-32AC49959C59}" destId="{4379E9B1-F2A7-C94E-B872-36C92F2C26B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39B29-3997-AF44-8A52-EB44B8604B12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9EBE5-BC65-CD47-AC7C-53665CF0D95F}">
      <dgm:prSet phldrT="[Text]"/>
      <dgm:spPr/>
      <dgm:t>
        <a:bodyPr/>
        <a:lstStyle/>
        <a:p>
          <a:r>
            <a:rPr lang="en-US" dirty="0" smtClean="0"/>
            <a:t>Negative externalities</a:t>
          </a:r>
          <a:endParaRPr lang="en-US" dirty="0"/>
        </a:p>
      </dgm:t>
    </dgm:pt>
    <dgm:pt modelId="{012F6C25-39D7-2743-840B-CBEC31FBE2B2}" type="parTrans" cxnId="{D82A8A42-61B6-0148-A899-B3C31FA49525}">
      <dgm:prSet/>
      <dgm:spPr/>
      <dgm:t>
        <a:bodyPr/>
        <a:lstStyle/>
        <a:p>
          <a:endParaRPr lang="en-US"/>
        </a:p>
      </dgm:t>
    </dgm:pt>
    <dgm:pt modelId="{C5737448-F4F8-9348-80CD-069EAA7B02D3}" type="sibTrans" cxnId="{D82A8A42-61B6-0148-A899-B3C31FA49525}">
      <dgm:prSet/>
      <dgm:spPr/>
      <dgm:t>
        <a:bodyPr/>
        <a:lstStyle/>
        <a:p>
          <a:endParaRPr lang="en-US"/>
        </a:p>
      </dgm:t>
    </dgm:pt>
    <dgm:pt modelId="{7605BE17-8130-C347-8E36-449D140E74ED}">
      <dgm:prSet phldrT="[Text]"/>
      <dgm:spPr/>
      <dgm:t>
        <a:bodyPr/>
        <a:lstStyle/>
        <a:p>
          <a:r>
            <a:rPr lang="en-US" dirty="0" smtClean="0"/>
            <a:t>Positive externalities</a:t>
          </a:r>
          <a:endParaRPr lang="en-US" dirty="0"/>
        </a:p>
      </dgm:t>
    </dgm:pt>
    <dgm:pt modelId="{AFA74A35-C7C4-254C-8770-2FF7D2D8206E}" type="parTrans" cxnId="{69843692-9612-DA44-BE44-539DF76476B0}">
      <dgm:prSet/>
      <dgm:spPr/>
      <dgm:t>
        <a:bodyPr/>
        <a:lstStyle/>
        <a:p>
          <a:endParaRPr lang="en-US"/>
        </a:p>
      </dgm:t>
    </dgm:pt>
    <dgm:pt modelId="{B9EF36DB-E974-D64E-83C1-2C98B3145335}" type="sibTrans" cxnId="{69843692-9612-DA44-BE44-539DF76476B0}">
      <dgm:prSet/>
      <dgm:spPr/>
      <dgm:t>
        <a:bodyPr/>
        <a:lstStyle/>
        <a:p>
          <a:endParaRPr lang="en-US"/>
        </a:p>
      </dgm:t>
    </dgm:pt>
    <dgm:pt modelId="{0730D37C-2432-3244-B8CA-49B6B35C5126}">
      <dgm:prSet phldrT="[Text]"/>
      <dgm:spPr/>
      <dgm:t>
        <a:bodyPr/>
        <a:lstStyle/>
        <a:p>
          <a:r>
            <a:rPr lang="en-US" dirty="0" smtClean="0"/>
            <a:t>Merit goods</a:t>
          </a:r>
          <a:endParaRPr lang="en-US" dirty="0"/>
        </a:p>
      </dgm:t>
    </dgm:pt>
    <dgm:pt modelId="{EA78AF61-D1EF-1547-A868-3DD352BAE856}" type="parTrans" cxnId="{C322AE5E-239D-3E4D-9735-7671F0857AAE}">
      <dgm:prSet/>
      <dgm:spPr/>
      <dgm:t>
        <a:bodyPr/>
        <a:lstStyle/>
        <a:p>
          <a:endParaRPr lang="en-US"/>
        </a:p>
      </dgm:t>
    </dgm:pt>
    <dgm:pt modelId="{44A01194-A19A-304D-816B-615F3EA70DC0}" type="sibTrans" cxnId="{C322AE5E-239D-3E4D-9735-7671F0857AAE}">
      <dgm:prSet/>
      <dgm:spPr/>
      <dgm:t>
        <a:bodyPr/>
        <a:lstStyle/>
        <a:p>
          <a:endParaRPr lang="en-US"/>
        </a:p>
      </dgm:t>
    </dgm:pt>
    <dgm:pt modelId="{C53B2C27-231C-4645-8598-922E566B5782}">
      <dgm:prSet phldrT="[Text]"/>
      <dgm:spPr/>
      <dgm:t>
        <a:bodyPr/>
        <a:lstStyle/>
        <a:p>
          <a:r>
            <a:rPr lang="en-US" dirty="0" smtClean="0"/>
            <a:t>De-merit goods</a:t>
          </a:r>
          <a:endParaRPr lang="en-US" dirty="0"/>
        </a:p>
      </dgm:t>
    </dgm:pt>
    <dgm:pt modelId="{19260FAE-F61F-1447-AE8D-78F839815CF8}" type="parTrans" cxnId="{F94D4DBB-0B2E-7647-9FB7-DA9804C283DF}">
      <dgm:prSet/>
      <dgm:spPr/>
      <dgm:t>
        <a:bodyPr/>
        <a:lstStyle/>
        <a:p>
          <a:endParaRPr lang="en-US"/>
        </a:p>
      </dgm:t>
    </dgm:pt>
    <dgm:pt modelId="{F77D130C-5DF4-9445-A3AE-72A1A15A921C}" type="sibTrans" cxnId="{F94D4DBB-0B2E-7647-9FB7-DA9804C283DF}">
      <dgm:prSet/>
      <dgm:spPr/>
      <dgm:t>
        <a:bodyPr/>
        <a:lstStyle/>
        <a:p>
          <a:endParaRPr lang="en-US"/>
        </a:p>
      </dgm:t>
    </dgm:pt>
    <dgm:pt modelId="{01ED4E5E-B9F0-D840-9551-7B4C8D7C4780}">
      <dgm:prSet phldrT="[Text]"/>
      <dgm:spPr/>
      <dgm:t>
        <a:bodyPr/>
        <a:lstStyle/>
        <a:p>
          <a:r>
            <a:rPr lang="en-US" dirty="0" smtClean="0"/>
            <a:t>Public goods</a:t>
          </a:r>
          <a:endParaRPr lang="en-US" dirty="0"/>
        </a:p>
      </dgm:t>
    </dgm:pt>
    <dgm:pt modelId="{037C7B41-A52F-2643-84E5-DBC39A7885DB}" type="parTrans" cxnId="{052397C2-3DB4-3646-B375-F201A584C201}">
      <dgm:prSet/>
      <dgm:spPr/>
      <dgm:t>
        <a:bodyPr/>
        <a:lstStyle/>
        <a:p>
          <a:endParaRPr lang="en-US"/>
        </a:p>
      </dgm:t>
    </dgm:pt>
    <dgm:pt modelId="{01390BB9-2F5F-7749-9633-8051673C8AA8}" type="sibTrans" cxnId="{052397C2-3DB4-3646-B375-F201A584C201}">
      <dgm:prSet/>
      <dgm:spPr/>
      <dgm:t>
        <a:bodyPr/>
        <a:lstStyle/>
        <a:p>
          <a:endParaRPr lang="en-US"/>
        </a:p>
      </dgm:t>
    </dgm:pt>
    <dgm:pt modelId="{12A718F7-9A53-6942-9A62-DF856563975A}">
      <dgm:prSet phldrT="[Text]"/>
      <dgm:spPr/>
      <dgm:t>
        <a:bodyPr/>
        <a:lstStyle/>
        <a:p>
          <a:r>
            <a:rPr lang="en-US" dirty="0" smtClean="0"/>
            <a:t>Information failures</a:t>
          </a:r>
          <a:endParaRPr lang="en-US" dirty="0"/>
        </a:p>
      </dgm:t>
    </dgm:pt>
    <dgm:pt modelId="{1DF7D182-8996-DD46-9AB9-E11C2F2B2E6E}" type="parTrans" cxnId="{ECEBF1B9-77D4-6847-B33E-0F2AA005BCEF}">
      <dgm:prSet/>
      <dgm:spPr/>
      <dgm:t>
        <a:bodyPr/>
        <a:lstStyle/>
        <a:p>
          <a:endParaRPr lang="en-US"/>
        </a:p>
      </dgm:t>
    </dgm:pt>
    <dgm:pt modelId="{049416EE-7E96-DB46-BDFD-CF9C7E393794}" type="sibTrans" cxnId="{ECEBF1B9-77D4-6847-B33E-0F2AA005BCEF}">
      <dgm:prSet/>
      <dgm:spPr/>
      <dgm:t>
        <a:bodyPr/>
        <a:lstStyle/>
        <a:p>
          <a:endParaRPr lang="en-US"/>
        </a:p>
      </dgm:t>
    </dgm:pt>
    <dgm:pt modelId="{0C533DAB-A9D6-0141-82D1-66E5342B3749}">
      <dgm:prSet phldrT="[Text]"/>
      <dgm:spPr/>
      <dgm:t>
        <a:bodyPr/>
        <a:lstStyle/>
        <a:p>
          <a:r>
            <a:rPr lang="en-US" dirty="0" smtClean="0"/>
            <a:t>Monopolies</a:t>
          </a:r>
          <a:endParaRPr lang="en-US" dirty="0"/>
        </a:p>
      </dgm:t>
    </dgm:pt>
    <dgm:pt modelId="{9FE9664C-C658-FD41-9A47-32AC6DF4E823}" type="parTrans" cxnId="{8AC78AE5-C063-744F-BDAC-DDA6A3FFADBF}">
      <dgm:prSet/>
      <dgm:spPr/>
      <dgm:t>
        <a:bodyPr/>
        <a:lstStyle/>
        <a:p>
          <a:endParaRPr lang="en-US"/>
        </a:p>
      </dgm:t>
    </dgm:pt>
    <dgm:pt modelId="{6C3599A6-6F2B-224D-88FB-2742DB3225B4}" type="sibTrans" cxnId="{8AC78AE5-C063-744F-BDAC-DDA6A3FFADBF}">
      <dgm:prSet/>
      <dgm:spPr/>
      <dgm:t>
        <a:bodyPr/>
        <a:lstStyle/>
        <a:p>
          <a:endParaRPr lang="en-US"/>
        </a:p>
      </dgm:t>
    </dgm:pt>
    <dgm:pt modelId="{3FB412AC-54FD-2C49-A98E-6E5F719B1353}">
      <dgm:prSet phldrT="[Text]"/>
      <dgm:spPr/>
      <dgm:t>
        <a:bodyPr/>
        <a:lstStyle/>
        <a:p>
          <a:r>
            <a:rPr lang="en-US" dirty="0" smtClean="0"/>
            <a:t>Immobility of factor inputs</a:t>
          </a:r>
          <a:endParaRPr lang="en-US" dirty="0"/>
        </a:p>
      </dgm:t>
    </dgm:pt>
    <dgm:pt modelId="{A8825362-49AD-8441-BE68-A714C76EA307}" type="parTrans" cxnId="{CFA24197-C400-484E-BA18-4E6A4E90772A}">
      <dgm:prSet/>
      <dgm:spPr/>
      <dgm:t>
        <a:bodyPr/>
        <a:lstStyle/>
        <a:p>
          <a:endParaRPr lang="en-US"/>
        </a:p>
      </dgm:t>
    </dgm:pt>
    <dgm:pt modelId="{DBDE7A0A-31B6-094F-A59D-ED0255CC4C53}" type="sibTrans" cxnId="{CFA24197-C400-484E-BA18-4E6A4E90772A}">
      <dgm:prSet/>
      <dgm:spPr/>
      <dgm:t>
        <a:bodyPr/>
        <a:lstStyle/>
        <a:p>
          <a:endParaRPr lang="en-US"/>
        </a:p>
      </dgm:t>
    </dgm:pt>
    <dgm:pt modelId="{7E1E0F37-1BE2-BA4E-B284-97E05C7EA9CD}" type="pres">
      <dgm:prSet presAssocID="{32E39B29-3997-AF44-8A52-EB44B8604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425AD-4F8D-D344-BBDD-3D37E07212AE}" type="pres">
      <dgm:prSet presAssocID="{C5D9EBE5-BC65-CD47-AC7C-53665CF0D95F}" presName="compNode" presStyleCnt="0"/>
      <dgm:spPr/>
    </dgm:pt>
    <dgm:pt modelId="{56418D4A-9DD0-704D-A1CF-BED14C2F3701}" type="pres">
      <dgm:prSet presAssocID="{C5D9EBE5-BC65-CD47-AC7C-53665CF0D95F}" presName="pict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4CD3C244-F1E7-D64F-A6AD-29DEF73510EC}" type="pres">
      <dgm:prSet presAssocID="{C5D9EBE5-BC65-CD47-AC7C-53665CF0D95F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8C08E-BB35-564E-81D2-CDA3414CC151}" type="pres">
      <dgm:prSet presAssocID="{C5737448-F4F8-9348-80CD-069EAA7B02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FB6149-0F47-5043-AAFC-18804A64A95C}" type="pres">
      <dgm:prSet presAssocID="{7605BE17-8130-C347-8E36-449D140E74ED}" presName="compNode" presStyleCnt="0"/>
      <dgm:spPr/>
    </dgm:pt>
    <dgm:pt modelId="{75A7C90F-DDA4-6B42-AAF0-362803909E81}" type="pres">
      <dgm:prSet presAssocID="{7605BE17-8130-C347-8E36-449D140E74ED}" presName="pictRect" presStyleLbl="nod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7737A22-4813-6C48-9903-365B1949C90E}" type="pres">
      <dgm:prSet presAssocID="{7605BE17-8130-C347-8E36-449D140E74ED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94CDF-1F2A-6847-9721-8092C55F9A58}" type="pres">
      <dgm:prSet presAssocID="{B9EF36DB-E974-D64E-83C1-2C98B31453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6E447A-9F8E-C441-AB17-78B031DB687C}" type="pres">
      <dgm:prSet presAssocID="{01ED4E5E-B9F0-D840-9551-7B4C8D7C4780}" presName="compNode" presStyleCnt="0"/>
      <dgm:spPr/>
    </dgm:pt>
    <dgm:pt modelId="{CC01458C-BF9F-FA44-8A4D-8F16AC8BCF42}" type="pres">
      <dgm:prSet presAssocID="{01ED4E5E-B9F0-D840-9551-7B4C8D7C4780}" presName="pict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7BFE188-D900-8E4C-8DF3-BD899F093073}" type="pres">
      <dgm:prSet presAssocID="{01ED4E5E-B9F0-D840-9551-7B4C8D7C4780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9E8A6-742A-B746-B571-F958AAF21153}" type="pres">
      <dgm:prSet presAssocID="{01390BB9-2F5F-7749-9633-8051673C8A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5FB7EF-0E1E-094D-B1A4-053189F84AC2}" type="pres">
      <dgm:prSet presAssocID="{0730D37C-2432-3244-B8CA-49B6B35C5126}" presName="compNode" presStyleCnt="0"/>
      <dgm:spPr/>
    </dgm:pt>
    <dgm:pt modelId="{110248AC-860D-114E-8E04-2045A012EDBD}" type="pres">
      <dgm:prSet presAssocID="{0730D37C-2432-3244-B8CA-49B6B35C5126}" presName="pictRect" presStyleLbl="nod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9562A85-1B8F-3F4B-AB6C-D3DE2152AD61}" type="pres">
      <dgm:prSet presAssocID="{0730D37C-2432-3244-B8CA-49B6B35C5126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0DC6A-0089-764B-BECC-09CF6A782EF0}" type="pres">
      <dgm:prSet presAssocID="{44A01194-A19A-304D-816B-615F3EA70D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EB42BA-7AEB-C34C-B376-8E7FD0FEFE60}" type="pres">
      <dgm:prSet presAssocID="{C53B2C27-231C-4645-8598-922E566B5782}" presName="compNode" presStyleCnt="0"/>
      <dgm:spPr/>
    </dgm:pt>
    <dgm:pt modelId="{ADE99054-6AF3-E946-BFA3-D7482BB8C6DC}" type="pres">
      <dgm:prSet presAssocID="{C53B2C27-231C-4645-8598-922E566B5782}" presName="pictRect" presStyleLbl="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C13E2F1C-7E88-274E-AE19-1E6ACB8C2EF1}" type="pres">
      <dgm:prSet presAssocID="{C53B2C27-231C-4645-8598-922E566B5782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0B650-320D-684C-B1BB-23FD98FB2BD2}" type="pres">
      <dgm:prSet presAssocID="{F77D130C-5DF4-9445-A3AE-72A1A15A92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5DC4A9-891B-384A-80C8-B728DCF181B7}" type="pres">
      <dgm:prSet presAssocID="{12A718F7-9A53-6942-9A62-DF856563975A}" presName="compNode" presStyleCnt="0"/>
      <dgm:spPr/>
    </dgm:pt>
    <dgm:pt modelId="{64203C89-EAB1-914E-956E-950ED29340B4}" type="pres">
      <dgm:prSet presAssocID="{12A718F7-9A53-6942-9A62-DF856563975A}" presName="pict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2FBA2AB3-497E-0D45-8678-6BD3725A85A2}" type="pres">
      <dgm:prSet presAssocID="{12A718F7-9A53-6942-9A62-DF856563975A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B8D9-F095-634B-BC8E-8046BB926A16}" type="pres">
      <dgm:prSet presAssocID="{049416EE-7E96-DB46-BDFD-CF9C7E3937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0290C8-3D8F-A94F-99F7-28817AF348D4}" type="pres">
      <dgm:prSet presAssocID="{0C533DAB-A9D6-0141-82D1-66E5342B3749}" presName="compNode" presStyleCnt="0"/>
      <dgm:spPr/>
    </dgm:pt>
    <dgm:pt modelId="{4CA9B723-353F-DC4B-B578-467FC8799DBD}" type="pres">
      <dgm:prSet presAssocID="{0C533DAB-A9D6-0141-82D1-66E5342B3749}" presName="pictRect" presStyleLbl="nod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565B602-D17D-E243-908D-24CA134D6E56}" type="pres">
      <dgm:prSet presAssocID="{0C533DAB-A9D6-0141-82D1-66E5342B3749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3160-5BD8-B842-9A12-01961611A43F}" type="pres">
      <dgm:prSet presAssocID="{6C3599A6-6F2B-224D-88FB-2742DB3225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CB5511-2F4F-7F4B-88F5-70E40CD7F582}" type="pres">
      <dgm:prSet presAssocID="{3FB412AC-54FD-2C49-A98E-6E5F719B1353}" presName="compNode" presStyleCnt="0"/>
      <dgm:spPr/>
    </dgm:pt>
    <dgm:pt modelId="{50325D02-0967-1A43-A816-B5812B309037}" type="pres">
      <dgm:prSet presAssocID="{3FB412AC-54FD-2C49-A98E-6E5F719B1353}" presName="pictRect" presStyleLbl="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83019D4-A23F-D44F-A998-95D7D8FD2F32}" type="pres">
      <dgm:prSet presAssocID="{3FB412AC-54FD-2C49-A98E-6E5F719B1353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50F67-6765-D343-9314-E90D7ACED2C1}" type="presOf" srcId="{C5D9EBE5-BC65-CD47-AC7C-53665CF0D95F}" destId="{4CD3C244-F1E7-D64F-A6AD-29DEF73510EC}" srcOrd="0" destOrd="0" presId="urn:microsoft.com/office/officeart/2005/8/layout/pList1"/>
    <dgm:cxn modelId="{69843692-9612-DA44-BE44-539DF76476B0}" srcId="{32E39B29-3997-AF44-8A52-EB44B8604B12}" destId="{7605BE17-8130-C347-8E36-449D140E74ED}" srcOrd="1" destOrd="0" parTransId="{AFA74A35-C7C4-254C-8770-2FF7D2D8206E}" sibTransId="{B9EF36DB-E974-D64E-83C1-2C98B3145335}"/>
    <dgm:cxn modelId="{76BACA6F-6C8F-4743-96F6-776C9424BE0B}" type="presOf" srcId="{C5737448-F4F8-9348-80CD-069EAA7B02D3}" destId="{5778C08E-BB35-564E-81D2-CDA3414CC151}" srcOrd="0" destOrd="0" presId="urn:microsoft.com/office/officeart/2005/8/layout/pList1"/>
    <dgm:cxn modelId="{FF3D73BC-E7E7-6649-9875-9C6DF9ED5F81}" type="presOf" srcId="{3FB412AC-54FD-2C49-A98E-6E5F719B1353}" destId="{283019D4-A23F-D44F-A998-95D7D8FD2F32}" srcOrd="0" destOrd="0" presId="urn:microsoft.com/office/officeart/2005/8/layout/pList1"/>
    <dgm:cxn modelId="{B250F120-98F8-DC46-9A35-0E9073F6D76D}" type="presOf" srcId="{44A01194-A19A-304D-816B-615F3EA70DC0}" destId="{1640DC6A-0089-764B-BECC-09CF6A782EF0}" srcOrd="0" destOrd="0" presId="urn:microsoft.com/office/officeart/2005/8/layout/pList1"/>
    <dgm:cxn modelId="{ED528766-DD6B-CB4B-BD3B-E038ECE96BD8}" type="presOf" srcId="{12A718F7-9A53-6942-9A62-DF856563975A}" destId="{2FBA2AB3-497E-0D45-8678-6BD3725A85A2}" srcOrd="0" destOrd="0" presId="urn:microsoft.com/office/officeart/2005/8/layout/pList1"/>
    <dgm:cxn modelId="{ECEBF1B9-77D4-6847-B33E-0F2AA005BCEF}" srcId="{32E39B29-3997-AF44-8A52-EB44B8604B12}" destId="{12A718F7-9A53-6942-9A62-DF856563975A}" srcOrd="5" destOrd="0" parTransId="{1DF7D182-8996-DD46-9AB9-E11C2F2B2E6E}" sibTransId="{049416EE-7E96-DB46-BDFD-CF9C7E393794}"/>
    <dgm:cxn modelId="{D7FEAF47-CD18-4740-88FC-6A027CB27399}" type="presOf" srcId="{6C3599A6-6F2B-224D-88FB-2742DB3225B4}" destId="{042E3160-5BD8-B842-9A12-01961611A43F}" srcOrd="0" destOrd="0" presId="urn:microsoft.com/office/officeart/2005/8/layout/pList1"/>
    <dgm:cxn modelId="{AB12F5FF-7EAE-6F41-9328-C1DBBC26A869}" type="presOf" srcId="{01390BB9-2F5F-7749-9633-8051673C8AA8}" destId="{ECC9E8A6-742A-B746-B571-F958AAF21153}" srcOrd="0" destOrd="0" presId="urn:microsoft.com/office/officeart/2005/8/layout/pList1"/>
    <dgm:cxn modelId="{6E8561E3-BCED-F046-8C2D-7AF69B95D2CC}" type="presOf" srcId="{32E39B29-3997-AF44-8A52-EB44B8604B12}" destId="{7E1E0F37-1BE2-BA4E-B284-97E05C7EA9CD}" srcOrd="0" destOrd="0" presId="urn:microsoft.com/office/officeart/2005/8/layout/pList1"/>
    <dgm:cxn modelId="{CFA24197-C400-484E-BA18-4E6A4E90772A}" srcId="{32E39B29-3997-AF44-8A52-EB44B8604B12}" destId="{3FB412AC-54FD-2C49-A98E-6E5F719B1353}" srcOrd="7" destOrd="0" parTransId="{A8825362-49AD-8441-BE68-A714C76EA307}" sibTransId="{DBDE7A0A-31B6-094F-A59D-ED0255CC4C53}"/>
    <dgm:cxn modelId="{C322AE5E-239D-3E4D-9735-7671F0857AAE}" srcId="{32E39B29-3997-AF44-8A52-EB44B8604B12}" destId="{0730D37C-2432-3244-B8CA-49B6B35C5126}" srcOrd="3" destOrd="0" parTransId="{EA78AF61-D1EF-1547-A868-3DD352BAE856}" sibTransId="{44A01194-A19A-304D-816B-615F3EA70DC0}"/>
    <dgm:cxn modelId="{DC31765B-3ECF-434C-B98C-64D95728D4C8}" type="presOf" srcId="{F77D130C-5DF4-9445-A3AE-72A1A15A921C}" destId="{8B80B650-320D-684C-B1BB-23FD98FB2BD2}" srcOrd="0" destOrd="0" presId="urn:microsoft.com/office/officeart/2005/8/layout/pList1"/>
    <dgm:cxn modelId="{D71C690B-8EEA-164A-A581-8431E639636A}" type="presOf" srcId="{7605BE17-8130-C347-8E36-449D140E74ED}" destId="{77737A22-4813-6C48-9903-365B1949C90E}" srcOrd="0" destOrd="0" presId="urn:microsoft.com/office/officeart/2005/8/layout/pList1"/>
    <dgm:cxn modelId="{77A2BDD9-D095-3C45-8400-EC68F5381919}" type="presOf" srcId="{C53B2C27-231C-4645-8598-922E566B5782}" destId="{C13E2F1C-7E88-274E-AE19-1E6ACB8C2EF1}" srcOrd="0" destOrd="0" presId="urn:microsoft.com/office/officeart/2005/8/layout/pList1"/>
    <dgm:cxn modelId="{A2550889-5D5F-634C-8490-27C0EC4B3FC9}" type="presOf" srcId="{0C533DAB-A9D6-0141-82D1-66E5342B3749}" destId="{2565B602-D17D-E243-908D-24CA134D6E56}" srcOrd="0" destOrd="0" presId="urn:microsoft.com/office/officeart/2005/8/layout/pList1"/>
    <dgm:cxn modelId="{BBFDAF14-A22B-C74E-BAE9-EA17E192871D}" type="presOf" srcId="{01ED4E5E-B9F0-D840-9551-7B4C8D7C4780}" destId="{27BFE188-D900-8E4C-8DF3-BD899F093073}" srcOrd="0" destOrd="0" presId="urn:microsoft.com/office/officeart/2005/8/layout/pList1"/>
    <dgm:cxn modelId="{D82A8A42-61B6-0148-A899-B3C31FA49525}" srcId="{32E39B29-3997-AF44-8A52-EB44B8604B12}" destId="{C5D9EBE5-BC65-CD47-AC7C-53665CF0D95F}" srcOrd="0" destOrd="0" parTransId="{012F6C25-39D7-2743-840B-CBEC31FBE2B2}" sibTransId="{C5737448-F4F8-9348-80CD-069EAA7B02D3}"/>
    <dgm:cxn modelId="{052397C2-3DB4-3646-B375-F201A584C201}" srcId="{32E39B29-3997-AF44-8A52-EB44B8604B12}" destId="{01ED4E5E-B9F0-D840-9551-7B4C8D7C4780}" srcOrd="2" destOrd="0" parTransId="{037C7B41-A52F-2643-84E5-DBC39A7885DB}" sibTransId="{01390BB9-2F5F-7749-9633-8051673C8AA8}"/>
    <dgm:cxn modelId="{D3A92425-9D5A-8243-9B69-863DEAAB6105}" type="presOf" srcId="{049416EE-7E96-DB46-BDFD-CF9C7E393794}" destId="{3C74B8D9-F095-634B-BC8E-8046BB926A16}" srcOrd="0" destOrd="0" presId="urn:microsoft.com/office/officeart/2005/8/layout/pList1"/>
    <dgm:cxn modelId="{B5C1E057-4C96-2640-9380-B0F436BD130B}" type="presOf" srcId="{0730D37C-2432-3244-B8CA-49B6B35C5126}" destId="{79562A85-1B8F-3F4B-AB6C-D3DE2152AD61}" srcOrd="0" destOrd="0" presId="urn:microsoft.com/office/officeart/2005/8/layout/pList1"/>
    <dgm:cxn modelId="{F94D4DBB-0B2E-7647-9FB7-DA9804C283DF}" srcId="{32E39B29-3997-AF44-8A52-EB44B8604B12}" destId="{C53B2C27-231C-4645-8598-922E566B5782}" srcOrd="4" destOrd="0" parTransId="{19260FAE-F61F-1447-AE8D-78F839815CF8}" sibTransId="{F77D130C-5DF4-9445-A3AE-72A1A15A921C}"/>
    <dgm:cxn modelId="{8AC78AE5-C063-744F-BDAC-DDA6A3FFADBF}" srcId="{32E39B29-3997-AF44-8A52-EB44B8604B12}" destId="{0C533DAB-A9D6-0141-82D1-66E5342B3749}" srcOrd="6" destOrd="0" parTransId="{9FE9664C-C658-FD41-9A47-32AC6DF4E823}" sibTransId="{6C3599A6-6F2B-224D-88FB-2742DB3225B4}"/>
    <dgm:cxn modelId="{6443A3C1-4807-3D41-A49C-DF4565785289}" type="presOf" srcId="{B9EF36DB-E974-D64E-83C1-2C98B3145335}" destId="{BC094CDF-1F2A-6847-9721-8092C55F9A58}" srcOrd="0" destOrd="0" presId="urn:microsoft.com/office/officeart/2005/8/layout/pList1"/>
    <dgm:cxn modelId="{24D02180-6070-7243-ACC8-984B9D3EE0D7}" type="presParOf" srcId="{7E1E0F37-1BE2-BA4E-B284-97E05C7EA9CD}" destId="{2C7425AD-4F8D-D344-BBDD-3D37E07212AE}" srcOrd="0" destOrd="0" presId="urn:microsoft.com/office/officeart/2005/8/layout/pList1"/>
    <dgm:cxn modelId="{198008DE-EB40-2444-8F1E-15D37866980E}" type="presParOf" srcId="{2C7425AD-4F8D-D344-BBDD-3D37E07212AE}" destId="{56418D4A-9DD0-704D-A1CF-BED14C2F3701}" srcOrd="0" destOrd="0" presId="urn:microsoft.com/office/officeart/2005/8/layout/pList1"/>
    <dgm:cxn modelId="{AA5CBC10-8543-AC4E-BDD2-2408884EDEF7}" type="presParOf" srcId="{2C7425AD-4F8D-D344-BBDD-3D37E07212AE}" destId="{4CD3C244-F1E7-D64F-A6AD-29DEF73510EC}" srcOrd="1" destOrd="0" presId="urn:microsoft.com/office/officeart/2005/8/layout/pList1"/>
    <dgm:cxn modelId="{6A68F08F-486D-E546-A695-548F60F127B6}" type="presParOf" srcId="{7E1E0F37-1BE2-BA4E-B284-97E05C7EA9CD}" destId="{5778C08E-BB35-564E-81D2-CDA3414CC151}" srcOrd="1" destOrd="0" presId="urn:microsoft.com/office/officeart/2005/8/layout/pList1"/>
    <dgm:cxn modelId="{33C3BD26-AE49-EB40-8653-E2A06B86D909}" type="presParOf" srcId="{7E1E0F37-1BE2-BA4E-B284-97E05C7EA9CD}" destId="{9AFB6149-0F47-5043-AAFC-18804A64A95C}" srcOrd="2" destOrd="0" presId="urn:microsoft.com/office/officeart/2005/8/layout/pList1"/>
    <dgm:cxn modelId="{50D26C4F-A92C-8845-BA9A-16B1330B707E}" type="presParOf" srcId="{9AFB6149-0F47-5043-AAFC-18804A64A95C}" destId="{75A7C90F-DDA4-6B42-AAF0-362803909E81}" srcOrd="0" destOrd="0" presId="urn:microsoft.com/office/officeart/2005/8/layout/pList1"/>
    <dgm:cxn modelId="{5B36BCB7-B72C-324C-B9A2-8D2DA551804E}" type="presParOf" srcId="{9AFB6149-0F47-5043-AAFC-18804A64A95C}" destId="{77737A22-4813-6C48-9903-365B1949C90E}" srcOrd="1" destOrd="0" presId="urn:microsoft.com/office/officeart/2005/8/layout/pList1"/>
    <dgm:cxn modelId="{464FAF10-D6A2-F84A-9302-54AD52710CD7}" type="presParOf" srcId="{7E1E0F37-1BE2-BA4E-B284-97E05C7EA9CD}" destId="{BC094CDF-1F2A-6847-9721-8092C55F9A58}" srcOrd="3" destOrd="0" presId="urn:microsoft.com/office/officeart/2005/8/layout/pList1"/>
    <dgm:cxn modelId="{F8B71230-DA90-AF40-AF5C-60AC7FA6B18F}" type="presParOf" srcId="{7E1E0F37-1BE2-BA4E-B284-97E05C7EA9CD}" destId="{C26E447A-9F8E-C441-AB17-78B031DB687C}" srcOrd="4" destOrd="0" presId="urn:microsoft.com/office/officeart/2005/8/layout/pList1"/>
    <dgm:cxn modelId="{F7C02069-1E45-EE48-920E-33BBCE1E566F}" type="presParOf" srcId="{C26E447A-9F8E-C441-AB17-78B031DB687C}" destId="{CC01458C-BF9F-FA44-8A4D-8F16AC8BCF42}" srcOrd="0" destOrd="0" presId="urn:microsoft.com/office/officeart/2005/8/layout/pList1"/>
    <dgm:cxn modelId="{F45E31DB-58D4-154D-8FCF-AF2EE32318A5}" type="presParOf" srcId="{C26E447A-9F8E-C441-AB17-78B031DB687C}" destId="{27BFE188-D900-8E4C-8DF3-BD899F093073}" srcOrd="1" destOrd="0" presId="urn:microsoft.com/office/officeart/2005/8/layout/pList1"/>
    <dgm:cxn modelId="{D5A8E911-8D2D-2144-89F0-B31AD842E414}" type="presParOf" srcId="{7E1E0F37-1BE2-BA4E-B284-97E05C7EA9CD}" destId="{ECC9E8A6-742A-B746-B571-F958AAF21153}" srcOrd="5" destOrd="0" presId="urn:microsoft.com/office/officeart/2005/8/layout/pList1"/>
    <dgm:cxn modelId="{03482A63-2D4F-3B40-A64A-B779D74B4444}" type="presParOf" srcId="{7E1E0F37-1BE2-BA4E-B284-97E05C7EA9CD}" destId="{375FB7EF-0E1E-094D-B1A4-053189F84AC2}" srcOrd="6" destOrd="0" presId="urn:microsoft.com/office/officeart/2005/8/layout/pList1"/>
    <dgm:cxn modelId="{193C4C7D-E55A-FC49-AF7D-D906B806BFFD}" type="presParOf" srcId="{375FB7EF-0E1E-094D-B1A4-053189F84AC2}" destId="{110248AC-860D-114E-8E04-2045A012EDBD}" srcOrd="0" destOrd="0" presId="urn:microsoft.com/office/officeart/2005/8/layout/pList1"/>
    <dgm:cxn modelId="{9D1B1740-B414-9A40-B84C-EB47DC5DE459}" type="presParOf" srcId="{375FB7EF-0E1E-094D-B1A4-053189F84AC2}" destId="{79562A85-1B8F-3F4B-AB6C-D3DE2152AD61}" srcOrd="1" destOrd="0" presId="urn:microsoft.com/office/officeart/2005/8/layout/pList1"/>
    <dgm:cxn modelId="{AF409394-9782-D143-AD36-73D91EB0D81D}" type="presParOf" srcId="{7E1E0F37-1BE2-BA4E-B284-97E05C7EA9CD}" destId="{1640DC6A-0089-764B-BECC-09CF6A782EF0}" srcOrd="7" destOrd="0" presId="urn:microsoft.com/office/officeart/2005/8/layout/pList1"/>
    <dgm:cxn modelId="{5AD42238-60DB-384D-BA3D-9D8AC5610C28}" type="presParOf" srcId="{7E1E0F37-1BE2-BA4E-B284-97E05C7EA9CD}" destId="{84EB42BA-7AEB-C34C-B376-8E7FD0FEFE60}" srcOrd="8" destOrd="0" presId="urn:microsoft.com/office/officeart/2005/8/layout/pList1"/>
    <dgm:cxn modelId="{5627B7E4-0CE0-3048-89CC-FFB45E42FF3A}" type="presParOf" srcId="{84EB42BA-7AEB-C34C-B376-8E7FD0FEFE60}" destId="{ADE99054-6AF3-E946-BFA3-D7482BB8C6DC}" srcOrd="0" destOrd="0" presId="urn:microsoft.com/office/officeart/2005/8/layout/pList1"/>
    <dgm:cxn modelId="{D1D63B10-4A35-E642-8641-CC3BEDF0ADA9}" type="presParOf" srcId="{84EB42BA-7AEB-C34C-B376-8E7FD0FEFE60}" destId="{C13E2F1C-7E88-274E-AE19-1E6ACB8C2EF1}" srcOrd="1" destOrd="0" presId="urn:microsoft.com/office/officeart/2005/8/layout/pList1"/>
    <dgm:cxn modelId="{942E8C6B-2C68-BD48-8DD8-CE8F8691F040}" type="presParOf" srcId="{7E1E0F37-1BE2-BA4E-B284-97E05C7EA9CD}" destId="{8B80B650-320D-684C-B1BB-23FD98FB2BD2}" srcOrd="9" destOrd="0" presId="urn:microsoft.com/office/officeart/2005/8/layout/pList1"/>
    <dgm:cxn modelId="{BBCB9964-5038-8844-B63F-B2A6701B9258}" type="presParOf" srcId="{7E1E0F37-1BE2-BA4E-B284-97E05C7EA9CD}" destId="{665DC4A9-891B-384A-80C8-B728DCF181B7}" srcOrd="10" destOrd="0" presId="urn:microsoft.com/office/officeart/2005/8/layout/pList1"/>
    <dgm:cxn modelId="{D16D05E7-ED2A-C644-9BA9-F5D7BFFC67B7}" type="presParOf" srcId="{665DC4A9-891B-384A-80C8-B728DCF181B7}" destId="{64203C89-EAB1-914E-956E-950ED29340B4}" srcOrd="0" destOrd="0" presId="urn:microsoft.com/office/officeart/2005/8/layout/pList1"/>
    <dgm:cxn modelId="{021C2094-79EE-F940-99E2-16997E03C085}" type="presParOf" srcId="{665DC4A9-891B-384A-80C8-B728DCF181B7}" destId="{2FBA2AB3-497E-0D45-8678-6BD3725A85A2}" srcOrd="1" destOrd="0" presId="urn:microsoft.com/office/officeart/2005/8/layout/pList1"/>
    <dgm:cxn modelId="{FC0E8F27-DAF0-AD42-97D4-A5E826DB773C}" type="presParOf" srcId="{7E1E0F37-1BE2-BA4E-B284-97E05C7EA9CD}" destId="{3C74B8D9-F095-634B-BC8E-8046BB926A16}" srcOrd="11" destOrd="0" presId="urn:microsoft.com/office/officeart/2005/8/layout/pList1"/>
    <dgm:cxn modelId="{C80037AB-F8D5-794F-A155-329CE29077F3}" type="presParOf" srcId="{7E1E0F37-1BE2-BA4E-B284-97E05C7EA9CD}" destId="{980290C8-3D8F-A94F-99F7-28817AF348D4}" srcOrd="12" destOrd="0" presId="urn:microsoft.com/office/officeart/2005/8/layout/pList1"/>
    <dgm:cxn modelId="{A94EA2BA-B5F7-E240-9B0A-92A785F19D1C}" type="presParOf" srcId="{980290C8-3D8F-A94F-99F7-28817AF348D4}" destId="{4CA9B723-353F-DC4B-B578-467FC8799DBD}" srcOrd="0" destOrd="0" presId="urn:microsoft.com/office/officeart/2005/8/layout/pList1"/>
    <dgm:cxn modelId="{15189D39-ACCC-F840-A905-5D7783D1B150}" type="presParOf" srcId="{980290C8-3D8F-A94F-99F7-28817AF348D4}" destId="{2565B602-D17D-E243-908D-24CA134D6E56}" srcOrd="1" destOrd="0" presId="urn:microsoft.com/office/officeart/2005/8/layout/pList1"/>
    <dgm:cxn modelId="{CB877AB6-2E18-BC4A-9745-CE35F3EAA302}" type="presParOf" srcId="{7E1E0F37-1BE2-BA4E-B284-97E05C7EA9CD}" destId="{042E3160-5BD8-B842-9A12-01961611A43F}" srcOrd="13" destOrd="0" presId="urn:microsoft.com/office/officeart/2005/8/layout/pList1"/>
    <dgm:cxn modelId="{83B44998-3CAF-C047-9448-0A4EABDE8F3A}" type="presParOf" srcId="{7E1E0F37-1BE2-BA4E-B284-97E05C7EA9CD}" destId="{D2CB5511-2F4F-7F4B-88F5-70E40CD7F582}" srcOrd="14" destOrd="0" presId="urn:microsoft.com/office/officeart/2005/8/layout/pList1"/>
    <dgm:cxn modelId="{068AC8C0-BD44-C74F-BE10-A2E8070507DC}" type="presParOf" srcId="{D2CB5511-2F4F-7F4B-88F5-70E40CD7F582}" destId="{50325D02-0967-1A43-A816-B5812B309037}" srcOrd="0" destOrd="0" presId="urn:microsoft.com/office/officeart/2005/8/layout/pList1"/>
    <dgm:cxn modelId="{5DBE7F13-D40B-854C-B7C5-4FFB8E4539DA}" type="presParOf" srcId="{D2CB5511-2F4F-7F4B-88F5-70E40CD7F582}" destId="{283019D4-A23F-D44F-A998-95D7D8FD2F3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2ADB-30F7-E44D-AC9A-F0D15D66B3BF}">
      <dsp:nvSpPr>
        <dsp:cNvPr id="0" name=""/>
        <dsp:cNvSpPr/>
      </dsp:nvSpPr>
      <dsp:spPr>
        <a:xfrm>
          <a:off x="0" y="134280"/>
          <a:ext cx="4343400" cy="4343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A98B2-C6DB-D240-AC71-BC367C81592D}">
      <dsp:nvSpPr>
        <dsp:cNvPr id="0" name=""/>
        <dsp:cNvSpPr/>
      </dsp:nvSpPr>
      <dsp:spPr>
        <a:xfrm>
          <a:off x="412623" y="546903"/>
          <a:ext cx="1693926" cy="16939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Allocative</a:t>
          </a:r>
          <a:endParaRPr lang="en-US" sz="2400" kern="1200" dirty="0"/>
        </a:p>
      </dsp:txBody>
      <dsp:txXfrm>
        <a:off x="495314" y="629594"/>
        <a:ext cx="1528544" cy="1528544"/>
      </dsp:txXfrm>
    </dsp:sp>
    <dsp:sp modelId="{AAC829EC-9E3B-BE4C-A7C2-522F32F28E4D}">
      <dsp:nvSpPr>
        <dsp:cNvPr id="0" name=""/>
        <dsp:cNvSpPr/>
      </dsp:nvSpPr>
      <dsp:spPr>
        <a:xfrm>
          <a:off x="2236851" y="546903"/>
          <a:ext cx="1693926" cy="1693926"/>
        </a:xfrm>
        <a:prstGeom prst="round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Productive</a:t>
          </a:r>
          <a:endParaRPr lang="en-US" sz="2400" kern="1200" dirty="0"/>
        </a:p>
      </dsp:txBody>
      <dsp:txXfrm>
        <a:off x="2319542" y="629594"/>
        <a:ext cx="1528544" cy="1528544"/>
      </dsp:txXfrm>
    </dsp:sp>
    <dsp:sp modelId="{D83FE786-76AF-E849-B058-EB0D199F5008}">
      <dsp:nvSpPr>
        <dsp:cNvPr id="0" name=""/>
        <dsp:cNvSpPr/>
      </dsp:nvSpPr>
      <dsp:spPr>
        <a:xfrm>
          <a:off x="412623" y="2371131"/>
          <a:ext cx="1693926" cy="1693926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Dynamic</a:t>
          </a:r>
          <a:endParaRPr lang="en-US" sz="2400" kern="1200" dirty="0"/>
        </a:p>
      </dsp:txBody>
      <dsp:txXfrm>
        <a:off x="495314" y="2453822"/>
        <a:ext cx="1528544" cy="1528544"/>
      </dsp:txXfrm>
    </dsp:sp>
    <dsp:sp modelId="{4379E9B1-F2A7-C94E-B872-36C92F2C26B6}">
      <dsp:nvSpPr>
        <dsp:cNvPr id="0" name=""/>
        <dsp:cNvSpPr/>
      </dsp:nvSpPr>
      <dsp:spPr>
        <a:xfrm>
          <a:off x="2236851" y="2371131"/>
          <a:ext cx="1693926" cy="1693926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</a:t>
          </a:r>
          <a:endParaRPr lang="en-US" sz="2400" kern="1200" dirty="0"/>
        </a:p>
      </dsp:txBody>
      <dsp:txXfrm>
        <a:off x="2319542" y="2453822"/>
        <a:ext cx="1528544" cy="1528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8D4A-9DD0-704D-A1CF-BED14C2F3701}">
      <dsp:nvSpPr>
        <dsp:cNvPr id="0" name=""/>
        <dsp:cNvSpPr/>
      </dsp:nvSpPr>
      <dsp:spPr>
        <a:xfrm>
          <a:off x="103934" y="549"/>
          <a:ext cx="1960549" cy="13508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3C244-F1E7-D64F-A6AD-29DEF73510EC}">
      <dsp:nvSpPr>
        <dsp:cNvPr id="0" name=""/>
        <dsp:cNvSpPr/>
      </dsp:nvSpPr>
      <dsp:spPr>
        <a:xfrm>
          <a:off x="103934" y="1351368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Negative externalities</a:t>
          </a:r>
          <a:endParaRPr lang="en-US" sz="2000" kern="1200" dirty="0"/>
        </a:p>
      </dsp:txBody>
      <dsp:txXfrm>
        <a:off x="103934" y="1351368"/>
        <a:ext cx="1960549" cy="727363"/>
      </dsp:txXfrm>
    </dsp:sp>
    <dsp:sp modelId="{75A7C90F-DDA4-6B42-AAF0-362803909E81}">
      <dsp:nvSpPr>
        <dsp:cNvPr id="0" name=""/>
        <dsp:cNvSpPr/>
      </dsp:nvSpPr>
      <dsp:spPr>
        <a:xfrm>
          <a:off x="2260621" y="549"/>
          <a:ext cx="1960549" cy="135081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37A22-4813-6C48-9903-365B1949C90E}">
      <dsp:nvSpPr>
        <dsp:cNvPr id="0" name=""/>
        <dsp:cNvSpPr/>
      </dsp:nvSpPr>
      <dsp:spPr>
        <a:xfrm>
          <a:off x="2260621" y="1351368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Positive externalities</a:t>
          </a:r>
          <a:endParaRPr lang="en-US" sz="2000" kern="1200" dirty="0"/>
        </a:p>
      </dsp:txBody>
      <dsp:txXfrm>
        <a:off x="2260621" y="1351368"/>
        <a:ext cx="1960549" cy="727363"/>
      </dsp:txXfrm>
    </dsp:sp>
    <dsp:sp modelId="{CC01458C-BF9F-FA44-8A4D-8F16AC8BCF42}">
      <dsp:nvSpPr>
        <dsp:cNvPr id="0" name=""/>
        <dsp:cNvSpPr/>
      </dsp:nvSpPr>
      <dsp:spPr>
        <a:xfrm>
          <a:off x="4417308" y="549"/>
          <a:ext cx="1960549" cy="135081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BFE188-D900-8E4C-8DF3-BD899F093073}">
      <dsp:nvSpPr>
        <dsp:cNvPr id="0" name=""/>
        <dsp:cNvSpPr/>
      </dsp:nvSpPr>
      <dsp:spPr>
        <a:xfrm>
          <a:off x="4417308" y="1351368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goods</a:t>
          </a:r>
          <a:endParaRPr lang="en-US" sz="2000" kern="1200" dirty="0"/>
        </a:p>
      </dsp:txBody>
      <dsp:txXfrm>
        <a:off x="4417308" y="1351368"/>
        <a:ext cx="1960549" cy="727363"/>
      </dsp:txXfrm>
    </dsp:sp>
    <dsp:sp modelId="{110248AC-860D-114E-8E04-2045A012EDBD}">
      <dsp:nvSpPr>
        <dsp:cNvPr id="0" name=""/>
        <dsp:cNvSpPr/>
      </dsp:nvSpPr>
      <dsp:spPr>
        <a:xfrm>
          <a:off x="6573995" y="549"/>
          <a:ext cx="1960549" cy="135081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62A85-1B8F-3F4B-AB6C-D3DE2152AD61}">
      <dsp:nvSpPr>
        <dsp:cNvPr id="0" name=""/>
        <dsp:cNvSpPr/>
      </dsp:nvSpPr>
      <dsp:spPr>
        <a:xfrm>
          <a:off x="6573995" y="1351368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Merit goods</a:t>
          </a:r>
          <a:endParaRPr lang="en-US" sz="2000" kern="1200" dirty="0"/>
        </a:p>
      </dsp:txBody>
      <dsp:txXfrm>
        <a:off x="6573995" y="1351368"/>
        <a:ext cx="1960549" cy="727363"/>
      </dsp:txXfrm>
    </dsp:sp>
    <dsp:sp modelId="{ADE99054-6AF3-E946-BFA3-D7482BB8C6DC}">
      <dsp:nvSpPr>
        <dsp:cNvPr id="0" name=""/>
        <dsp:cNvSpPr/>
      </dsp:nvSpPr>
      <dsp:spPr>
        <a:xfrm>
          <a:off x="103934" y="2274787"/>
          <a:ext cx="1960549" cy="135081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E2F1C-7E88-274E-AE19-1E6ACB8C2EF1}">
      <dsp:nvSpPr>
        <dsp:cNvPr id="0" name=""/>
        <dsp:cNvSpPr/>
      </dsp:nvSpPr>
      <dsp:spPr>
        <a:xfrm>
          <a:off x="103934" y="3625606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De-merit goods</a:t>
          </a:r>
          <a:endParaRPr lang="en-US" sz="2000" kern="1200" dirty="0"/>
        </a:p>
      </dsp:txBody>
      <dsp:txXfrm>
        <a:off x="103934" y="3625606"/>
        <a:ext cx="1960549" cy="727363"/>
      </dsp:txXfrm>
    </dsp:sp>
    <dsp:sp modelId="{64203C89-EAB1-914E-956E-950ED29340B4}">
      <dsp:nvSpPr>
        <dsp:cNvPr id="0" name=""/>
        <dsp:cNvSpPr/>
      </dsp:nvSpPr>
      <dsp:spPr>
        <a:xfrm>
          <a:off x="2260621" y="2274787"/>
          <a:ext cx="1960549" cy="1350818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A2AB3-497E-0D45-8678-6BD3725A85A2}">
      <dsp:nvSpPr>
        <dsp:cNvPr id="0" name=""/>
        <dsp:cNvSpPr/>
      </dsp:nvSpPr>
      <dsp:spPr>
        <a:xfrm>
          <a:off x="2260621" y="3625606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 failures</a:t>
          </a:r>
          <a:endParaRPr lang="en-US" sz="2000" kern="1200" dirty="0"/>
        </a:p>
      </dsp:txBody>
      <dsp:txXfrm>
        <a:off x="2260621" y="3625606"/>
        <a:ext cx="1960549" cy="727363"/>
      </dsp:txXfrm>
    </dsp:sp>
    <dsp:sp modelId="{4CA9B723-353F-DC4B-B578-467FC8799DBD}">
      <dsp:nvSpPr>
        <dsp:cNvPr id="0" name=""/>
        <dsp:cNvSpPr/>
      </dsp:nvSpPr>
      <dsp:spPr>
        <a:xfrm>
          <a:off x="4417308" y="2274787"/>
          <a:ext cx="1960549" cy="1350818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5B602-D17D-E243-908D-24CA134D6E56}">
      <dsp:nvSpPr>
        <dsp:cNvPr id="0" name=""/>
        <dsp:cNvSpPr/>
      </dsp:nvSpPr>
      <dsp:spPr>
        <a:xfrm>
          <a:off x="4417308" y="3625606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Monopolies</a:t>
          </a:r>
          <a:endParaRPr lang="en-US" sz="2000" kern="1200" dirty="0"/>
        </a:p>
      </dsp:txBody>
      <dsp:txXfrm>
        <a:off x="4417308" y="3625606"/>
        <a:ext cx="1960549" cy="727363"/>
      </dsp:txXfrm>
    </dsp:sp>
    <dsp:sp modelId="{50325D02-0967-1A43-A816-B5812B309037}">
      <dsp:nvSpPr>
        <dsp:cNvPr id="0" name=""/>
        <dsp:cNvSpPr/>
      </dsp:nvSpPr>
      <dsp:spPr>
        <a:xfrm>
          <a:off x="6573995" y="2274787"/>
          <a:ext cx="1960549" cy="1350818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019D4-A23F-D44F-A998-95D7D8FD2F32}">
      <dsp:nvSpPr>
        <dsp:cNvPr id="0" name=""/>
        <dsp:cNvSpPr/>
      </dsp:nvSpPr>
      <dsp:spPr>
        <a:xfrm>
          <a:off x="6573995" y="3625606"/>
          <a:ext cx="1960549" cy="7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Immobility of factor inputs</a:t>
          </a:r>
          <a:endParaRPr lang="en-US" sz="2000" kern="1200" dirty="0"/>
        </a:p>
      </dsp:txBody>
      <dsp:txXfrm>
        <a:off x="6573995" y="3625606"/>
        <a:ext cx="1960549" cy="72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D92CA73-747D-42FD-9095-41BAFA7C41A4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623006-8D0C-4D8E-B7A6-85FE6D57AF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44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23006-8D0C-4D8E-B7A6-85FE6D57AF2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23006-8D0C-4D8E-B7A6-85FE6D57AF2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84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8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6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6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7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71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79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37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4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4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B9E1C-33FA-4BB2-8CB3-419922E82205}" type="datetimeFigureOut">
              <a:rPr lang="en-GB" smtClean="0"/>
              <a:pPr/>
              <a:t>10/08/15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07EC02-6A30-4656-96BC-1E08B96F5AD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99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04" y="6495876"/>
            <a:ext cx="1041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40" y="768772"/>
            <a:ext cx="9159139" cy="23300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50850" y="1071265"/>
            <a:ext cx="8242300" cy="917575"/>
          </a:xfrm>
          <a:prstGeom prst="rect">
            <a:avLst/>
          </a:prstGeom>
        </p:spPr>
        <p:txBody>
          <a:bodyPr lIns="36000" tIns="0" rIns="36000" bIns="0" anchor="t" anchorCtr="1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Economic </a:t>
            </a:r>
            <a:r>
              <a:rPr lang="en-GB" b="1" dirty="0" smtClean="0">
                <a:solidFill>
                  <a:schemeClr val="bg1"/>
                </a:solidFill>
              </a:rPr>
              <a:t>Efficiency in Markets and Introduction to Market Failure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2413000"/>
            <a:ext cx="8242300" cy="62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AQA 3.1.5.1</a:t>
            </a:r>
            <a:endParaRPr lang="en-US" dirty="0"/>
          </a:p>
        </p:txBody>
      </p:sp>
      <p:pic>
        <p:nvPicPr>
          <p:cNvPr id="6" name="Picture 5" descr="Tutor2u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293096"/>
            <a:ext cx="4016923" cy="1224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6376" y="6104012"/>
            <a:ext cx="1173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93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44624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Economic Efficiency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1520" y="1946449"/>
            <a:ext cx="4248472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Efficiency </a:t>
            </a:r>
            <a:r>
              <a:rPr lang="en-US" sz="2200" dirty="0"/>
              <a:t>is about a society making </a:t>
            </a:r>
            <a:r>
              <a:rPr lang="en-US" sz="2200" b="1" dirty="0">
                <a:solidFill>
                  <a:srgbClr val="FF0000"/>
                </a:solidFill>
              </a:rPr>
              <a:t>optimal use of scarce resources </a:t>
            </a:r>
            <a:r>
              <a:rPr lang="en-US" sz="2200" dirty="0"/>
              <a:t>to </a:t>
            </a:r>
            <a:r>
              <a:rPr lang="en-US" sz="2200" dirty="0" smtClean="0"/>
              <a:t>help satisfy changing wants </a:t>
            </a:r>
            <a:r>
              <a:rPr lang="en-US" sz="2200" dirty="0"/>
              <a:t>&amp; needs</a:t>
            </a:r>
          </a:p>
          <a:p>
            <a:r>
              <a:rPr lang="en-US" sz="2200" dirty="0" smtClean="0"/>
              <a:t>There </a:t>
            </a:r>
            <a:r>
              <a:rPr lang="en-US" sz="2200" dirty="0"/>
              <a:t>are </a:t>
            </a:r>
            <a:r>
              <a:rPr lang="en-US" sz="2200" b="1" dirty="0">
                <a:solidFill>
                  <a:srgbClr val="FF0000"/>
                </a:solidFill>
              </a:rPr>
              <a:t>several meanings of efficiency </a:t>
            </a:r>
            <a:r>
              <a:rPr lang="en-US" sz="2200" dirty="0"/>
              <a:t>but they all link to how well a </a:t>
            </a:r>
            <a:r>
              <a:rPr lang="en-US" sz="2200" dirty="0" smtClean="0"/>
              <a:t>market system </a:t>
            </a:r>
            <a:r>
              <a:rPr lang="en-US" sz="2200" dirty="0"/>
              <a:t>allocates our scarce resources to satisfy consumers</a:t>
            </a:r>
          </a:p>
          <a:p>
            <a:r>
              <a:rPr lang="en-US" sz="2200" dirty="0" smtClean="0"/>
              <a:t>Normally </a:t>
            </a:r>
            <a:r>
              <a:rPr lang="en-US" sz="2200" dirty="0"/>
              <a:t>the </a:t>
            </a:r>
            <a:r>
              <a:rPr lang="en-US" sz="2200" dirty="0" smtClean="0"/>
              <a:t>market </a:t>
            </a:r>
            <a:r>
              <a:rPr lang="en-US" sz="2200" dirty="0"/>
              <a:t>mechanism is good at allocating these inputs, but there are occasions when the </a:t>
            </a:r>
            <a:r>
              <a:rPr lang="en-US" sz="2200" b="1" dirty="0">
                <a:solidFill>
                  <a:srgbClr val="FF0000"/>
                </a:solidFill>
              </a:rPr>
              <a:t>market can fail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86409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How well are scarce resources used? This is what is discussed when economists talk about economic efficiency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596712"/>
              </p:ext>
            </p:extLst>
          </p:nvPr>
        </p:nvGraphicFramePr>
        <p:xfrm>
          <a:off x="4572000" y="1943001"/>
          <a:ext cx="4343400" cy="46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4756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716016" y="3386609"/>
            <a:ext cx="0" cy="2592288"/>
          </a:xfrm>
          <a:prstGeom prst="line">
            <a:avLst/>
          </a:prstGeom>
          <a:ln w="57150" cmpd="sng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3648" y="3386609"/>
            <a:ext cx="3312368" cy="0"/>
          </a:xfrm>
          <a:prstGeom prst="line">
            <a:avLst/>
          </a:prstGeom>
          <a:ln w="57150" cmpd="sng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03648" y="2018457"/>
            <a:ext cx="4464496" cy="1872208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51520" y="44624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Allocative Efficiency using a Price Theory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86409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Economic efficiency means making optimum use of scarce resources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03648" y="1658417"/>
            <a:ext cx="0" cy="4320480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3648" y="5978897"/>
            <a:ext cx="4464496" cy="0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568" y="151440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4008" y="604161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Quantity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38813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03648" y="2810545"/>
            <a:ext cx="4464496" cy="2304256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48064" y="237849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316129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488948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18024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99992" y="28825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99992" y="60416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56908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47664" y="3674641"/>
            <a:ext cx="1080120" cy="584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Producer surplus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2594521"/>
            <a:ext cx="1080120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Consumer surplus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4644008" y="3314601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1874441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Allocative efficiency is at an output which maximizes total consumer welfare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4" y="4296578"/>
            <a:ext cx="2664296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At the market equilibrium price, consumer and producer surplus is maximized – at this output, economic welfare is maximized.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90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>
            <a:off x="2987824" y="3429000"/>
            <a:ext cx="5400600" cy="5040560"/>
          </a:xfrm>
          <a:prstGeom prst="arc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4624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Allocative Efficiency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1520" y="836712"/>
            <a:ext cx="4392488" cy="5688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Allocative </a:t>
            </a:r>
            <a:r>
              <a:rPr lang="en-US" sz="2200" dirty="0"/>
              <a:t>efficiency is reached when </a:t>
            </a:r>
            <a:r>
              <a:rPr lang="en-US" sz="2200" b="1" dirty="0">
                <a:solidFill>
                  <a:srgbClr val="FF0000"/>
                </a:solidFill>
              </a:rPr>
              <a:t>no one can be made better off without making someone else worse off</a:t>
            </a:r>
            <a:r>
              <a:rPr lang="en-US" sz="2200" dirty="0"/>
              <a:t>. This is also known as </a:t>
            </a:r>
            <a:r>
              <a:rPr lang="en-US" sz="2200" b="1" dirty="0">
                <a:solidFill>
                  <a:srgbClr val="FF0000"/>
                </a:solidFill>
              </a:rPr>
              <a:t>Pareto </a:t>
            </a:r>
            <a:r>
              <a:rPr lang="en-US" sz="2200" b="1" dirty="0" smtClean="0">
                <a:solidFill>
                  <a:srgbClr val="FF0000"/>
                </a:solidFill>
              </a:rPr>
              <a:t>efficiency</a:t>
            </a:r>
          </a:p>
          <a:p>
            <a:r>
              <a:rPr lang="en-US" sz="2200" dirty="0" smtClean="0"/>
              <a:t>Allocative </a:t>
            </a:r>
            <a:r>
              <a:rPr lang="en-US" sz="2200" dirty="0"/>
              <a:t>efficiency occurs when the value that consumers place on a good or service (reflected in the price they are willing and able to pay) equals the cost of </a:t>
            </a:r>
            <a:r>
              <a:rPr lang="en-US" sz="2200" dirty="0" smtClean="0"/>
              <a:t>the factor </a:t>
            </a:r>
            <a:r>
              <a:rPr lang="en-US" sz="2200" dirty="0"/>
              <a:t>resources used up in production. </a:t>
            </a:r>
          </a:p>
          <a:p>
            <a:r>
              <a:rPr lang="en-US" sz="2200" dirty="0" smtClean="0"/>
              <a:t>The main condition </a:t>
            </a:r>
            <a:r>
              <a:rPr lang="en-US" sz="2200" dirty="0"/>
              <a:t>required for allocative </a:t>
            </a:r>
            <a:r>
              <a:rPr lang="en-US" sz="2200" dirty="0" smtClean="0"/>
              <a:t>efficiency in a given market </a:t>
            </a:r>
            <a:r>
              <a:rPr lang="en-US" sz="2200" dirty="0"/>
              <a:t>is that </a:t>
            </a:r>
            <a:r>
              <a:rPr lang="en-US" sz="2200" b="1" dirty="0" smtClean="0">
                <a:solidFill>
                  <a:srgbClr val="FF0000"/>
                </a:solidFill>
              </a:rPr>
              <a:t>market price </a:t>
            </a:r>
            <a:r>
              <a:rPr lang="en-US" sz="2200" b="1" dirty="0">
                <a:solidFill>
                  <a:srgbClr val="FF0000"/>
                </a:solidFill>
              </a:rPr>
              <a:t>= marginal cost of supply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172400" y="4725144"/>
            <a:ext cx="8384" cy="108012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4" idx="0"/>
          </p:cNvCxnSpPr>
          <p:nvPr/>
        </p:nvCxnSpPr>
        <p:spPr>
          <a:xfrm flipV="1">
            <a:off x="7371928" y="3789040"/>
            <a:ext cx="8384" cy="2016224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3" idx="0"/>
          </p:cNvCxnSpPr>
          <p:nvPr/>
        </p:nvCxnSpPr>
        <p:spPr>
          <a:xfrm flipV="1">
            <a:off x="6507832" y="3356992"/>
            <a:ext cx="8384" cy="244827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2120" y="4797152"/>
            <a:ext cx="2520280" cy="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3861048"/>
            <a:ext cx="1728192" cy="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3" idx="6"/>
          </p:cNvCxnSpPr>
          <p:nvPr/>
        </p:nvCxnSpPr>
        <p:spPr>
          <a:xfrm>
            <a:off x="5652120" y="3429000"/>
            <a:ext cx="936104" cy="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52120" y="2132856"/>
            <a:ext cx="0" cy="3672408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120" y="5805264"/>
            <a:ext cx="2952328" cy="0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44208" y="3356992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4" name="Oval 13"/>
          <p:cNvSpPr/>
          <p:nvPr/>
        </p:nvSpPr>
        <p:spPr>
          <a:xfrm>
            <a:off x="7308304" y="378904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5" name="Oval 14"/>
          <p:cNvSpPr/>
          <p:nvPr/>
        </p:nvSpPr>
        <p:spPr>
          <a:xfrm>
            <a:off x="8100392" y="4725144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28848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3169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6376" y="425302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4008" y="198884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Outputof Beer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61653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Output of Cheese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32129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X1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76056" y="367696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X2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6056" y="461306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X3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583720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Y</a:t>
            </a:r>
            <a:r>
              <a:rPr lang="en-GB" sz="2000" dirty="0" smtClean="0"/>
              <a:t>1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583720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Y</a:t>
            </a:r>
            <a:r>
              <a:rPr lang="en-GB" sz="2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84368" y="583720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Y</a:t>
            </a:r>
            <a:r>
              <a:rPr lang="en-GB" sz="20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8024" y="908720"/>
            <a:ext cx="4104456" cy="107721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All points that lie on the PPF are allocatively efficient because we cannot produce more of one product without affecting the amount of all other products </a:t>
            </a:r>
            <a:r>
              <a:rPr lang="en-US" sz="1600" dirty="0" smtClean="0"/>
              <a:t>available.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87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44624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Productive Efficiency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1520" y="1874441"/>
            <a:ext cx="432048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Productive </a:t>
            </a:r>
            <a:r>
              <a:rPr lang="en-US" sz="2400" dirty="0"/>
              <a:t>efficiency exists when producers </a:t>
            </a:r>
            <a:r>
              <a:rPr lang="en-US" sz="2400" b="1" dirty="0" smtClean="0">
                <a:solidFill>
                  <a:srgbClr val="FF0000"/>
                </a:solidFill>
              </a:rPr>
              <a:t>minimize </a:t>
            </a:r>
            <a:r>
              <a:rPr lang="en-US" sz="2400" b="1" dirty="0">
                <a:solidFill>
                  <a:srgbClr val="FF0000"/>
                </a:solidFill>
              </a:rPr>
              <a:t>the wastage of </a:t>
            </a:r>
            <a:r>
              <a:rPr lang="en-US" sz="2400" b="1" dirty="0" smtClean="0">
                <a:solidFill>
                  <a:srgbClr val="FF0000"/>
                </a:solidFill>
              </a:rPr>
              <a:t>resources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Productive efficiency also relates to when an economy is </a:t>
            </a:r>
            <a:r>
              <a:rPr lang="en-US" sz="2400" b="1" dirty="0" smtClean="0">
                <a:solidFill>
                  <a:srgbClr val="FF0000"/>
                </a:solidFill>
              </a:rPr>
              <a:t>on their production possibility frontier</a:t>
            </a:r>
          </a:p>
          <a:p>
            <a:r>
              <a:rPr lang="en-US" sz="2400" dirty="0"/>
              <a:t>An economy </a:t>
            </a:r>
            <a:r>
              <a:rPr lang="en-US" sz="2400" dirty="0" smtClean="0"/>
              <a:t>is </a:t>
            </a:r>
            <a:r>
              <a:rPr lang="en-US" sz="2400" dirty="0"/>
              <a:t>productively efficient if </a:t>
            </a:r>
            <a:r>
              <a:rPr lang="en-US" sz="2400" dirty="0" smtClean="0"/>
              <a:t>it can </a:t>
            </a:r>
            <a:r>
              <a:rPr lang="en-US" sz="2400" dirty="0"/>
              <a:t>produce more of one good only by producing less of another.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86409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 firm is productively efficient when it is operating at </a:t>
            </a:r>
            <a:r>
              <a:rPr lang="en-US" sz="2400" b="1" dirty="0"/>
              <a:t>the lowest point on its average cost </a:t>
            </a:r>
            <a:r>
              <a:rPr lang="en-US" sz="2400" b="1" dirty="0" smtClean="0"/>
              <a:t>curve</a:t>
            </a:r>
            <a:r>
              <a:rPr lang="en-US" sz="2400" dirty="0" smtClean="0"/>
              <a:t> i.e. unit costs have been minimised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52120" y="2162473"/>
            <a:ext cx="0" cy="3672408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120" y="5834881"/>
            <a:ext cx="2952328" cy="0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4008" y="2018457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Cost Per Unit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587727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Output</a:t>
            </a:r>
            <a:endParaRPr lang="en-GB" sz="2000" dirty="0"/>
          </a:p>
        </p:txBody>
      </p:sp>
      <p:sp>
        <p:nvSpPr>
          <p:cNvPr id="27" name="Freeform 26"/>
          <p:cNvSpPr/>
          <p:nvPr/>
        </p:nvSpPr>
        <p:spPr>
          <a:xfrm>
            <a:off x="5796136" y="2162473"/>
            <a:ext cx="2808312" cy="2592288"/>
          </a:xfrm>
          <a:custGeom>
            <a:avLst/>
            <a:gdLst>
              <a:gd name="connsiteX0" fmla="*/ 0 w 5948948"/>
              <a:gd name="connsiteY0" fmla="*/ 0 h 2273243"/>
              <a:gd name="connsiteX1" fmla="*/ 668421 w 5948948"/>
              <a:gd name="connsiteY1" fmla="*/ 1417053 h 2273243"/>
              <a:gd name="connsiteX2" fmla="*/ 2098842 w 5948948"/>
              <a:gd name="connsiteY2" fmla="*/ 2058737 h 2273243"/>
              <a:gd name="connsiteX3" fmla="*/ 4491790 w 5948948"/>
              <a:gd name="connsiteY3" fmla="*/ 2245895 h 2273243"/>
              <a:gd name="connsiteX4" fmla="*/ 5948948 w 5948948"/>
              <a:gd name="connsiteY4" fmla="*/ 1537368 h 2273243"/>
              <a:gd name="connsiteX5" fmla="*/ 5948948 w 5948948"/>
              <a:gd name="connsiteY5" fmla="*/ 1537368 h 22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8948" h="2273243">
                <a:moveTo>
                  <a:pt x="0" y="0"/>
                </a:moveTo>
                <a:cubicBezTo>
                  <a:pt x="159307" y="536965"/>
                  <a:pt x="318614" y="1073930"/>
                  <a:pt x="668421" y="1417053"/>
                </a:cubicBezTo>
                <a:cubicBezTo>
                  <a:pt x="1018228" y="1760176"/>
                  <a:pt x="1461614" y="1920597"/>
                  <a:pt x="2098842" y="2058737"/>
                </a:cubicBezTo>
                <a:cubicBezTo>
                  <a:pt x="2736070" y="2196877"/>
                  <a:pt x="3850106" y="2332790"/>
                  <a:pt x="4491790" y="2245895"/>
                </a:cubicBezTo>
                <a:cubicBezTo>
                  <a:pt x="5133474" y="2159000"/>
                  <a:pt x="5948948" y="1537368"/>
                  <a:pt x="5948948" y="1537368"/>
                </a:cubicBezTo>
                <a:lnTo>
                  <a:pt x="5948948" y="1537368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740352" y="4682753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228184" y="2162473"/>
            <a:ext cx="2664296" cy="107721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Productive efficiency is achieved when the long run unit cost of production is at a minimum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956376" y="3314601"/>
            <a:ext cx="936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Average Cost</a:t>
            </a:r>
            <a:endParaRPr lang="en-GB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092280" y="3314601"/>
            <a:ext cx="648072" cy="1296144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275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V="1">
            <a:off x="7020272" y="3059668"/>
            <a:ext cx="0" cy="2592288"/>
          </a:xfrm>
          <a:prstGeom prst="line">
            <a:avLst/>
          </a:prstGeom>
          <a:ln w="57150" cmpd="sng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1" idx="4"/>
          </p:cNvCxnSpPr>
          <p:nvPr/>
        </p:nvCxnSpPr>
        <p:spPr>
          <a:xfrm flipV="1">
            <a:off x="6660232" y="4355812"/>
            <a:ext cx="0" cy="1296144"/>
          </a:xfrm>
          <a:prstGeom prst="line">
            <a:avLst/>
          </a:prstGeom>
          <a:ln w="57150" cmpd="sng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28184" y="2123564"/>
            <a:ext cx="1872208" cy="2304256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48064" y="3059668"/>
            <a:ext cx="1872208" cy="0"/>
          </a:xfrm>
          <a:prstGeom prst="line">
            <a:avLst/>
          </a:prstGeom>
          <a:ln w="57150" cmpd="sng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48064" y="4283804"/>
            <a:ext cx="1584176" cy="0"/>
          </a:xfrm>
          <a:prstGeom prst="line">
            <a:avLst/>
          </a:prstGeom>
          <a:ln w="57150" cmpd="sng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51520" y="44624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Social Efficiency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1520" y="836712"/>
            <a:ext cx="4032448" cy="5688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socially </a:t>
            </a:r>
            <a:r>
              <a:rPr lang="en-US" sz="2400" dirty="0"/>
              <a:t>efficient level of output </a:t>
            </a:r>
            <a:r>
              <a:rPr lang="en-US" sz="2400" dirty="0" smtClean="0"/>
              <a:t>and/or </a:t>
            </a:r>
            <a:r>
              <a:rPr lang="en-US" sz="2400" dirty="0"/>
              <a:t>consumption occurs when </a:t>
            </a:r>
            <a:r>
              <a:rPr lang="en-US" sz="2400" b="1" dirty="0">
                <a:solidFill>
                  <a:srgbClr val="FF0000"/>
                </a:solidFill>
              </a:rPr>
              <a:t>marginal social benefit </a:t>
            </a:r>
            <a:r>
              <a:rPr lang="en-US" sz="2400" b="1" dirty="0" smtClean="0">
                <a:solidFill>
                  <a:srgbClr val="FF0000"/>
                </a:solidFill>
              </a:rPr>
              <a:t>(MSB) = </a:t>
            </a:r>
            <a:r>
              <a:rPr lang="en-US" sz="2400" b="1" dirty="0">
                <a:solidFill>
                  <a:srgbClr val="FF0000"/>
                </a:solidFill>
              </a:rPr>
              <a:t>marginal social </a:t>
            </a:r>
            <a:r>
              <a:rPr lang="en-US" sz="2400" b="1" dirty="0" smtClean="0">
                <a:solidFill>
                  <a:srgbClr val="FF0000"/>
                </a:solidFill>
              </a:rPr>
              <a:t>cost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(MSC)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existence of </a:t>
            </a:r>
            <a:r>
              <a:rPr lang="en-US" sz="2400" b="1" dirty="0">
                <a:solidFill>
                  <a:srgbClr val="FF0000"/>
                </a:solidFill>
              </a:rPr>
              <a:t>negative and positive externalities </a:t>
            </a:r>
            <a:r>
              <a:rPr lang="en-US" sz="2400" dirty="0"/>
              <a:t>means that the private </a:t>
            </a:r>
            <a:r>
              <a:rPr lang="en-US" sz="2400" dirty="0" smtClean="0"/>
              <a:t>level </a:t>
            </a:r>
            <a:r>
              <a:rPr lang="en-US" sz="2400" dirty="0"/>
              <a:t>of consumption or production </a:t>
            </a:r>
            <a:r>
              <a:rPr lang="en-US" sz="2400" dirty="0" smtClean="0"/>
              <a:t>differs </a:t>
            </a:r>
            <a:r>
              <a:rPr lang="en-US" sz="2400" dirty="0"/>
              <a:t>from </a:t>
            </a:r>
            <a:r>
              <a:rPr lang="en-US" sz="2400" dirty="0" smtClean="0"/>
              <a:t>social </a:t>
            </a:r>
            <a:r>
              <a:rPr lang="en-US" sz="2400" dirty="0"/>
              <a:t>optimum </a:t>
            </a:r>
            <a:endParaRPr lang="en-US" sz="2400" dirty="0" smtClean="0"/>
          </a:p>
          <a:p>
            <a:r>
              <a:rPr lang="en-US" sz="2400" dirty="0" smtClean="0"/>
              <a:t>The free market price </a:t>
            </a:r>
            <a:r>
              <a:rPr lang="en-US" sz="2400" dirty="0"/>
              <a:t>mechanism </a:t>
            </a:r>
            <a:r>
              <a:rPr lang="en-US" sz="2400" u="sng" dirty="0"/>
              <a:t>does not always take into account</a:t>
            </a:r>
            <a:r>
              <a:rPr lang="en-US" sz="2400" dirty="0"/>
              <a:t> social costs and </a:t>
            </a:r>
            <a:r>
              <a:rPr lang="en-US" sz="2400" dirty="0" smtClean="0"/>
              <a:t>benefits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92080" y="2258288"/>
            <a:ext cx="2952328" cy="2025516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292080" y="3707740"/>
            <a:ext cx="2952328" cy="1070828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1610216"/>
            <a:ext cx="0" cy="4032448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8064" y="5642664"/>
            <a:ext cx="3672408" cy="0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40352" y="57053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948264" y="298766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40677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72200" y="57146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44408" y="34824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44408" y="19795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MSC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652120" y="2267580"/>
            <a:ext cx="1656184" cy="3096344"/>
          </a:xfrm>
          <a:prstGeom prst="line">
            <a:avLst/>
          </a:prstGeom>
          <a:ln w="571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5210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MPB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028384" y="43558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MSB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588224" y="4211796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4716016" y="28436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804248" y="57239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211960" y="9087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Costs, Benefits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44208" y="993502"/>
            <a:ext cx="180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Social optimum output is where MSC = MSB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20272" y="1988840"/>
            <a:ext cx="0" cy="926812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8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44624"/>
            <a:ext cx="864096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Dynamic Efficiency in Markets: Innovation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764704"/>
            <a:ext cx="864096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Innovation is putting a new idea or approach into action. Innovation is 'the commercially successful exploitation of ideas'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79512" y="1700808"/>
            <a:ext cx="4464496" cy="48965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Product innovation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Small-scale</a:t>
            </a:r>
            <a:r>
              <a:rPr lang="en-GB" sz="2400" dirty="0"/>
              <a:t> </a:t>
            </a:r>
            <a:r>
              <a:rPr lang="en-GB" sz="2400" dirty="0" smtClean="0"/>
              <a:t>and frequent subtle changes to the characteristics and performance of a good or a service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Process innovation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Changes to the way in which production takes place or is organised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Changes in business models and pricing strategies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Innovation has demand </a:t>
            </a:r>
            <a:r>
              <a:rPr lang="en-GB" sz="2400" b="1" u="sng" dirty="0" smtClean="0"/>
              <a:t>and</a:t>
            </a:r>
            <a:r>
              <a:rPr lang="en-GB" sz="2400" dirty="0" smtClean="0"/>
              <a:t> supply-side effects in markets and the economy as a whole</a:t>
            </a:r>
          </a:p>
        </p:txBody>
      </p:sp>
      <p:pic>
        <p:nvPicPr>
          <p:cNvPr id="6" name="Picture 5" descr="schumpeter_innov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2013793" cy="338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1772816"/>
            <a:ext cx="2376264" cy="409342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Austrian economist Joseph Schumpeter (pictured) coined the term </a:t>
            </a:r>
            <a:r>
              <a:rPr lang="en-GB" sz="2000" b="1" dirty="0" smtClean="0"/>
              <a:t>creative destruction  </a:t>
            </a:r>
            <a:r>
              <a:rPr lang="en-GB" sz="2000" dirty="0" smtClean="0"/>
              <a:t>which refers to the </a:t>
            </a:r>
            <a:r>
              <a:rPr lang="en-GB" sz="2000" b="1" dirty="0" smtClean="0"/>
              <a:t>upheaval of the established order </a:t>
            </a:r>
            <a:r>
              <a:rPr lang="en-GB" sz="2000" dirty="0" smtClean="0"/>
              <a:t>in the pursuit of innovation. Smaller disruptive businesses often challenge existing firms!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5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44624"/>
            <a:ext cx="86409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b="1" dirty="0" smtClean="0">
                <a:solidFill>
                  <a:schemeClr val="tx1"/>
                </a:solidFill>
              </a:rPr>
              <a:t>What is Market Failure?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980728"/>
            <a:ext cx="864096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Market failure is when the price mechanism leads to an inefficient allocation of resources and a deadweight loss of economic welfare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256266"/>
              </p:ext>
            </p:extLst>
          </p:nvPr>
        </p:nvGraphicFramePr>
        <p:xfrm>
          <a:off x="254000" y="1955800"/>
          <a:ext cx="8638480" cy="435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4976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40" y="768772"/>
            <a:ext cx="9159139" cy="23300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450850" y="1071265"/>
            <a:ext cx="8242300" cy="917575"/>
          </a:xfrm>
          <a:prstGeom prst="rect">
            <a:avLst/>
          </a:prstGeom>
        </p:spPr>
        <p:txBody>
          <a:bodyPr lIns="36000" tIns="0" rIns="36000" bIns="0" anchor="t" anchorCtr="1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Economic </a:t>
            </a:r>
            <a:r>
              <a:rPr lang="en-GB" b="1" dirty="0" smtClean="0">
                <a:solidFill>
                  <a:schemeClr val="bg1"/>
                </a:solidFill>
              </a:rPr>
              <a:t>Efficiency in Markets and Introduction to Market Failure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2413000"/>
            <a:ext cx="8242300" cy="62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AQA 3.1.5.1</a:t>
            </a:r>
            <a:endParaRPr lang="en-US" dirty="0"/>
          </a:p>
        </p:txBody>
      </p:sp>
      <p:pic>
        <p:nvPicPr>
          <p:cNvPr id="6" name="Picture 5" descr="Tutor2u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293096"/>
            <a:ext cx="4016923" cy="1224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56376" y="6104012"/>
            <a:ext cx="1173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3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76045</TotalTime>
  <Words>640</Words>
  <Application>Microsoft Macintosh PowerPoint</Application>
  <PresentationFormat>On-screen Show (4:3)</PresentationFormat>
  <Paragraphs>96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BUSS3 Revision Guide 2012</dc:title>
  <dc:subject>BUSS3 Revision Guide 2012</dc:subject>
  <dc:creator>Jim Riley</dc:creator>
  <cp:lastModifiedBy>Geoff Riley</cp:lastModifiedBy>
  <cp:revision>1846</cp:revision>
  <cp:lastPrinted>2015-02-24T09:53:31Z</cp:lastPrinted>
  <dcterms:created xsi:type="dcterms:W3CDTF">2012-01-05T11:44:25Z</dcterms:created>
  <dcterms:modified xsi:type="dcterms:W3CDTF">2015-08-10T10:34:27Z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D8F40087-5D7E-49CC-B7D3-C5FF75A74564</vt:lpwstr>
  </property>
  <property fmtid="{D5CDD505-2E9C-101B-9397-08002B2CF9AE}" pid="3" name="ArticulatePath">
    <vt:lpwstr>Econ2_Revision_Guide_2014_Final_GBR</vt:lpwstr>
  </property>
</Properties>
</file>